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3" r:id="rId3"/>
    <p:sldId id="258" r:id="rId4"/>
    <p:sldId id="259" r:id="rId5"/>
    <p:sldId id="257" r:id="rId6"/>
    <p:sldId id="260" r:id="rId7"/>
    <p:sldId id="261" r:id="rId8"/>
    <p:sldId id="278" r:id="rId9"/>
    <p:sldId id="279" r:id="rId10"/>
    <p:sldId id="286" r:id="rId11"/>
    <p:sldId id="285" r:id="rId12"/>
    <p:sldId id="284" r:id="rId13"/>
    <p:sldId id="283" r:id="rId14"/>
    <p:sldId id="289" r:id="rId15"/>
    <p:sldId id="288" r:id="rId16"/>
    <p:sldId id="287" r:id="rId17"/>
    <p:sldId id="282" r:id="rId18"/>
    <p:sldId id="281" r:id="rId19"/>
    <p:sldId id="280" r:id="rId20"/>
    <p:sldId id="293" r:id="rId21"/>
    <p:sldId id="292" r:id="rId22"/>
    <p:sldId id="291" r:id="rId23"/>
    <p:sldId id="29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25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15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0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38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48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39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9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2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59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00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0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12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15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7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19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D4D8-8CDE-4481-A56E-B29EBCEA945E}" type="datetimeFigureOut">
              <a:rPr lang="de-DE" smtClean="0"/>
              <a:t>20.06.2022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2B0D2F-6A8D-4F19-8771-50EB8F6DB3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72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CC22E-7889-4A24-B0E9-5A1B139BF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950098"/>
            <a:ext cx="8915399" cy="166061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300" b="1" dirty="0"/>
              <a:t/>
            </a:r>
            <a:br>
              <a:rPr lang="de-DE" sz="5300" b="1" dirty="0"/>
            </a:br>
            <a:r>
              <a:rPr lang="de-DE" sz="5300" b="1" dirty="0"/>
              <a:t/>
            </a:r>
            <a:br>
              <a:rPr lang="de-DE" sz="5300" b="1" dirty="0"/>
            </a:br>
            <a:r>
              <a:rPr lang="de-DE" sz="5300" b="1" dirty="0"/>
              <a:t/>
            </a:r>
            <a:br>
              <a:rPr lang="de-DE" sz="5300" b="1" dirty="0"/>
            </a:br>
            <a:r>
              <a:rPr lang="de-DE" sz="5300" b="1" dirty="0"/>
              <a:t>Gemeinde Ruppichteroth</a:t>
            </a:r>
            <a:br>
              <a:rPr lang="de-DE" sz="5300" b="1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E0446B-8214-4978-8CC6-C6CFC2989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164" y="2405984"/>
            <a:ext cx="8915399" cy="3481632"/>
          </a:xfrm>
        </p:spPr>
        <p:txBody>
          <a:bodyPr>
            <a:normAutofit fontScale="92500"/>
          </a:bodyPr>
          <a:lstStyle/>
          <a:p>
            <a:pPr algn="ctr"/>
            <a:r>
              <a:rPr lang="de-DE" sz="5400" b="1" dirty="0"/>
              <a:t>Flächendeckende Ausstattung des Gemeindegebietes mit elektronischen Warnsirenen</a:t>
            </a:r>
          </a:p>
        </p:txBody>
      </p:sp>
    </p:spTree>
    <p:extLst>
      <p:ext uri="{BB962C8B-B14F-4D97-AF65-F5344CB8AC3E}">
        <p14:creationId xmlns:p14="http://schemas.microsoft.com/office/powerpoint/2010/main" val="14387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Ortslage </a:t>
            </a:r>
            <a:r>
              <a:rPr lang="de-DE" dirty="0" err="1" smtClean="0"/>
              <a:t>Kuchem</a:t>
            </a:r>
            <a:r>
              <a:rPr lang="de-DE" dirty="0" smtClean="0"/>
              <a:t> / Rose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706" y="1905000"/>
            <a:ext cx="8575815" cy="440187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8641977" y="2321859"/>
            <a:ext cx="663388" cy="50740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Harth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10" y="1690254"/>
            <a:ext cx="8146472" cy="454665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7592291" y="2817091"/>
            <a:ext cx="572654" cy="8405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Schreckenberg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2" y="1543852"/>
            <a:ext cx="9605817" cy="436799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5366327" y="3759200"/>
            <a:ext cx="1089891" cy="6096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Oberlückerath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765655"/>
            <a:ext cx="8426057" cy="4787983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7481455" y="3749964"/>
            <a:ext cx="1819564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Hatterscheid</a:t>
            </a:r>
            <a:r>
              <a:rPr lang="de-DE" dirty="0" smtClean="0"/>
              <a:t> / </a:t>
            </a:r>
            <a:r>
              <a:rPr lang="de-DE" dirty="0" err="1" smtClean="0"/>
              <a:t>Bechlingen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309" y="1456740"/>
            <a:ext cx="7786255" cy="516316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9023927" y="3749964"/>
            <a:ext cx="535709" cy="130232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Bröleck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41293"/>
            <a:ext cx="8453766" cy="4510703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7638473" y="4581236"/>
            <a:ext cx="1283854" cy="23090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Retscheroth</a:t>
            </a:r>
            <a:r>
              <a:rPr lang="de-DE" dirty="0" smtClean="0"/>
              <a:t> / </a:t>
            </a:r>
            <a:r>
              <a:rPr lang="de-DE" dirty="0" err="1" smtClean="0"/>
              <a:t>Hambuchen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91" y="1810453"/>
            <a:ext cx="8811491" cy="4773923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735782" y="3186545"/>
            <a:ext cx="1025236" cy="80356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Litterscheid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035" y="1310309"/>
            <a:ext cx="8848437" cy="510556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8201891" y="3343564"/>
            <a:ext cx="1616364" cy="9513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Oeleroth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745" y="2133600"/>
            <a:ext cx="8342893" cy="429480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8285018" y="3094182"/>
            <a:ext cx="655782" cy="132080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Thilhove</a:t>
            </a:r>
            <a:r>
              <a:rPr lang="de-DE" dirty="0" smtClean="0"/>
              <a:t> / </a:t>
            </a:r>
            <a:r>
              <a:rPr lang="de-DE" dirty="0" err="1" smtClean="0"/>
              <a:t>Broscheid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782" y="1458588"/>
            <a:ext cx="9335253" cy="445326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4073236" y="4553527"/>
            <a:ext cx="1874982" cy="1570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4E3C9-485C-4C47-AC4C-3BC4EE27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168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Warnung bei Gefahren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C85CAB-E59A-4742-9829-2B030B73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1641231"/>
            <a:ext cx="10868118" cy="4853353"/>
          </a:xfrm>
        </p:spPr>
        <p:txBody>
          <a:bodyPr>
            <a:normAutofit fontScale="55000" lnSpcReduction="20000"/>
          </a:bodyPr>
          <a:lstStyle/>
          <a:p>
            <a:pPr lvl="1" indent="-3429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§ 3 Abs. 1 BHKG (Gesetz über den Brandschutz, die Hilfeleistung und den Katastrophenschutz):</a:t>
            </a:r>
          </a:p>
          <a:p>
            <a:pPr marL="800100" lvl="2" indent="0">
              <a:lnSpc>
                <a:spcPct val="170000"/>
              </a:lnSpc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Gemeinden sind im Katastrophenschutz zusammen mit dem Kreis für die Warnung der Bevölkerung verantwortlich</a:t>
            </a:r>
          </a:p>
          <a:p>
            <a:pPr marL="857250" lvl="1" indent="-4572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Ziffer 3.1 Warnerlass (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Erlass zum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BHKG über Warnung und Information der Bevölkerung):</a:t>
            </a:r>
          </a:p>
          <a:p>
            <a:pPr marL="800100" lvl="2" indent="0">
              <a:lnSpc>
                <a:spcPct val="170000"/>
              </a:lnSpc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Großflächige und zeitnahe Warnung ist insbesondere über Sirenen zu erreichen, nach Möglichkeit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 die Beschallung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des gesamten Zuständigkeitsbereichs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(= Gemeindegebiet)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sicherstellen</a:t>
            </a:r>
          </a:p>
          <a:p>
            <a:pPr marL="0" indent="0">
              <a:buNone/>
            </a:pPr>
            <a:r>
              <a:rPr lang="de-DE" sz="2400" dirty="0"/>
              <a:t>		</a:t>
            </a:r>
          </a:p>
          <a:p>
            <a:pPr marL="0" indent="0">
              <a:buNone/>
            </a:pPr>
            <a:r>
              <a:rPr lang="de-DE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02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Bölkum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873" y="1468493"/>
            <a:ext cx="8257309" cy="505142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8820727" y="3334327"/>
            <a:ext cx="858982" cy="183803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</a:t>
            </a:r>
            <a:r>
              <a:rPr lang="de-DE" dirty="0" err="1" smtClean="0"/>
              <a:t>Kämerscheid</a:t>
            </a:r>
            <a:r>
              <a:rPr lang="de-DE" dirty="0" smtClean="0"/>
              <a:t> / </a:t>
            </a:r>
            <a:r>
              <a:rPr lang="de-DE" dirty="0" err="1"/>
              <a:t>K</a:t>
            </a:r>
            <a:r>
              <a:rPr lang="de-DE" dirty="0" err="1" smtClean="0"/>
              <a:t>esselscheid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473" y="2133600"/>
            <a:ext cx="9035555" cy="422599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5708073" y="4267200"/>
            <a:ext cx="2512291" cy="16625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Büchel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418" y="1447953"/>
            <a:ext cx="9190181" cy="5213181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9430327" y="3796145"/>
            <a:ext cx="711200" cy="1265382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Kammerich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527" y="1546986"/>
            <a:ext cx="9117849" cy="483534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6640945" y="3121891"/>
            <a:ext cx="1588655" cy="60036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10637-4545-4204-B7EA-9C46BDF8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3334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1904D2-7DE7-443C-A6A4-DA897D17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800350"/>
            <a:ext cx="8915400" cy="3110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3600" dirty="0">
              <a:latin typeface="Goudy Stout" panose="0202090407030B020401" pitchFamily="18" charset="0"/>
            </a:endParaRPr>
          </a:p>
          <a:p>
            <a:pPr marL="0" indent="0" algn="ctr">
              <a:buNone/>
            </a:pPr>
            <a:r>
              <a:rPr lang="de-DE" sz="3600" dirty="0">
                <a:latin typeface="Goudy Stout" panose="0202090407030B020401" pitchFamily="18" charset="0"/>
              </a:rPr>
              <a:t>Vielen Dank </a:t>
            </a:r>
          </a:p>
          <a:p>
            <a:pPr marL="0" indent="0" algn="ctr">
              <a:buNone/>
            </a:pPr>
            <a:r>
              <a:rPr lang="de-DE" sz="3600" dirty="0">
                <a:latin typeface="Goudy Stout" panose="0202090407030B020401" pitchFamily="18" charset="0"/>
              </a:rPr>
              <a:t>für Ihre </a:t>
            </a:r>
          </a:p>
          <a:p>
            <a:pPr marL="0" indent="0" algn="ctr">
              <a:buNone/>
            </a:pPr>
            <a:r>
              <a:rPr lang="de-DE" sz="3200" dirty="0">
                <a:latin typeface="Goudy Stout" panose="0202090407030B020401" pitchFamily="18" charset="0"/>
              </a:rPr>
              <a:t>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0334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A02F-39EE-45AB-A5C1-5A40737F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85762"/>
            <a:ext cx="8911687" cy="72793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Weitere Warnmöglichkeiten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1C1945-D428-439E-9987-32EAD68A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7350"/>
            <a:ext cx="8915400" cy="48148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b="1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Lautsprecherfahrzeuge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Rundfunk, Radio und </a:t>
            </a:r>
            <a:r>
              <a:rPr lang="de-D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Fernsehen (Hinweis durch Warnsirenen)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Soziale Medien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WarnApps wie z.B. Nina (Notfall-Informations- und Nachrichten-App) oder DWD-Warnwetter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70000"/>
              </a:lnSpc>
              <a:buNone/>
            </a:pP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8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de-DE" b="1" dirty="0"/>
              <a:t>	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	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602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38567-0D3F-4E03-B90F-E2EADC8F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4067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Sirenenwarnung noch zeitgemäß?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CF5167-5A47-48F5-886C-341FBFE6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953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Sirenen wird der sogenannte „Weckeffekt“ zugeschrieben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Nachts im Normalfall Fernseher oder Radio ausgeschaltet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Mobiltelefone oder Smartphones oftmals lautlos gestellt, „Klingeltöne“ werden nachts oftmals nicht wahrgenommen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Sirenen-Heulton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 Bevölkerung Tag und Nacht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informiert über die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Existenz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einer Gefahr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veranlasst zur Einholung von Informationen über die Medien zur Gefahrenlage und zum richtigen Verhalten</a:t>
            </a:r>
          </a:p>
          <a:p>
            <a:pPr marL="914400" lvl="2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CE2B2-1899-421A-9D4C-84F265E2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-222738"/>
            <a:ext cx="8911687" cy="1606061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b="1" dirty="0"/>
              <a:t>Realisierung notwendiger Verbesserungen der Warnsysteme in der Gemeinde Ruppichteroth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3DCAEB-6E0A-496A-A4D9-E3B3E8F3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57375"/>
            <a:ext cx="8915400" cy="47720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Ruppichteroth kann als finanzschwache Kommune ohne staatliche Förderung kein flächendeckendes Sirenenwarnsystem realisieren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Bund und Länder unterstützen Kommunen mit Förderprogramm, aufgelegt 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Flutkatastrophen im Sommer 2021, beim Ausbau der Warnsirenennetze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Vorteilhaft: Gemeinde hatte mit Hilfe einer Nachbarkommune flächendeckende Schallausleuchtungsanalyse zur Bedarfs- und Standortbestimmung bereits in der „Schublade“ und konnte kurzfristig Förderantrag stellen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Herbst 2021: Gemeinde erhält Bewilligungsbescheid über 321.000 € für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15 neue elektronische Warnsirenen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Austausch von drei herkömmlichen gegen elektronische Warnsirenen und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Austausch von Steuerungsanlagen an bereits vorhandenen elektronischen Sirenen</a:t>
            </a:r>
          </a:p>
          <a:p>
            <a:pPr marL="0" indent="0">
              <a:buNone/>
            </a:pP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0A633-E155-45C6-B7F5-591FE25D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18978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Bedeutung der Sirenen für die Alarmierung der Freiwilligen Feuerwehr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1B67B1-7DF7-496A-9F75-93034017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9578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DE" b="1" dirty="0"/>
          </a:p>
          <a:p>
            <a:r>
              <a:rPr lang="de-DE" dirty="0"/>
              <a:t>Alarmierung der </a:t>
            </a:r>
            <a:r>
              <a:rPr lang="de-DE" dirty="0" smtClean="0"/>
              <a:t>Einsatzkräfte </a:t>
            </a:r>
            <a:r>
              <a:rPr lang="de-DE" dirty="0"/>
              <a:t>erfolgt </a:t>
            </a:r>
            <a:r>
              <a:rPr lang="de-DE" dirty="0" smtClean="0"/>
              <a:t>grundsätzlich </a:t>
            </a:r>
            <a:r>
              <a:rPr lang="de-DE" dirty="0"/>
              <a:t>über digitale Funkmeldeempfänger</a:t>
            </a:r>
          </a:p>
          <a:p>
            <a:r>
              <a:rPr lang="de-DE" dirty="0"/>
              <a:t>Sirenenalarm nur bei extrem zeitkritischer Hilfeanforderung,  </a:t>
            </a:r>
          </a:p>
          <a:p>
            <a:pPr marL="400050" lvl="1" indent="0">
              <a:buNone/>
            </a:pPr>
            <a:r>
              <a:rPr lang="de-DE" sz="1800" dirty="0"/>
              <a:t>Beispiel</a:t>
            </a:r>
            <a:r>
              <a:rPr lang="de-DE" sz="1800" b="1" dirty="0"/>
              <a:t>: </a:t>
            </a:r>
            <a:r>
              <a:rPr lang="de-DE" sz="1800" dirty="0"/>
              <a:t>Einsatzstichwort Menschenleben in Gefahr</a:t>
            </a:r>
            <a:endParaRPr lang="de-DE" dirty="0"/>
          </a:p>
          <a:p>
            <a:r>
              <a:rPr lang="de-DE" dirty="0"/>
              <a:t>Vorschlag „Konzeptteam Katastrophenschutz“: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de-DE" sz="1800" dirty="0"/>
              <a:t>Sirenen künftig nur für Warnung der Bevölkerung vor Gefahren und Katastrophen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de-DE" sz="1800" dirty="0"/>
              <a:t>Nutzung für Feuerwehren soll auf Veranlassung der Einsatzleitung auch zukünftig zulässig </a:t>
            </a:r>
            <a:r>
              <a:rPr lang="de-DE" sz="1800" dirty="0" smtClean="0"/>
              <a:t>sein </a:t>
            </a:r>
            <a:r>
              <a:rPr lang="de-DE" sz="1800" dirty="0"/>
              <a:t>(Einsatzkräfte werden über Sirenen auch dann erreicht, wenn z.B. Funkmeldeempfänger wegen Netzausfall nicht </a:t>
            </a:r>
            <a:r>
              <a:rPr lang="de-DE" sz="1800" dirty="0" smtClean="0"/>
              <a:t>funktionieren)</a:t>
            </a:r>
            <a:endParaRPr lang="de-DE" sz="1800" dirty="0"/>
          </a:p>
          <a:p>
            <a:pPr marL="400050" lvl="1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b="1" dirty="0"/>
          </a:p>
          <a:p>
            <a:pPr marL="800100" lvl="2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2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5165D-53FC-4110-A6B1-AB67887C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14326"/>
            <a:ext cx="8911687" cy="108584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Bedeutung der Sirenen für die </a:t>
            </a:r>
            <a:br>
              <a:rPr lang="de-DE" b="1" dirty="0"/>
            </a:br>
            <a:r>
              <a:rPr lang="de-DE" b="1" dirty="0"/>
              <a:t>Alarmierung der Freiwilligen Feuerwehr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9F9C8A-8EAD-425C-9100-788A7F75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0175"/>
            <a:ext cx="8915400" cy="54578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Gemeinde möchte auch in Zukunft bei Großeinsätzen für die Alarmierung der freiwilligen Feuerwehr die Sirenen nutzen </a:t>
            </a:r>
            <a:r>
              <a:rPr lang="de-DE" sz="2400" dirty="0"/>
              <a:t>können</a:t>
            </a:r>
            <a:r>
              <a:rPr lang="de-DE" dirty="0"/>
              <a:t>, weil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die Erreichbarkeit der Einsatzkräfte über Funkmeldeempfänger je nach Aufenthaltsort eingeschränkt sein kann (Wohnort, Arbeitsplatz, Flächengemeinde von rd. 62 qkm mit sehr bewegter Topographie)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sie auch funktionieren, wenn Funkmeldeempfänger z.B. wegen Netzausfall,  leerer Akkus oder nicht ausreichender Funkausleuchtung nicht auslösen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die neuen elektronischen Sirenen unabhängig vom Stromnetz über Solarpaneele mit Strom versorgt werden oder über eine Akkupufferung verfügen, sie also auch bei längerem Stromausfall funktionsfähig bleiben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7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Ausleuchtung des Gemeindegebietes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14" y="1775012"/>
            <a:ext cx="8406546" cy="4894764"/>
          </a:xfrm>
        </p:spPr>
      </p:pic>
    </p:spTree>
    <p:extLst>
      <p:ext uri="{BB962C8B-B14F-4D97-AF65-F5344CB8AC3E}">
        <p14:creationId xmlns:p14="http://schemas.microsoft.com/office/powerpoint/2010/main" val="21099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 Ortslage Scheid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636" y="2133600"/>
            <a:ext cx="7450398" cy="427787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7960659" y="4643717"/>
            <a:ext cx="394447" cy="73510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508</Words>
  <Application>Microsoft Office PowerPoint</Application>
  <PresentationFormat>Breitbild</PresentationFormat>
  <Paragraphs>86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Goudy Stout</vt:lpstr>
      <vt:lpstr>Wingdings</vt:lpstr>
      <vt:lpstr>Wingdings 3</vt:lpstr>
      <vt:lpstr>Fetzen</vt:lpstr>
      <vt:lpstr>   Gemeinde Ruppichteroth  </vt:lpstr>
      <vt:lpstr>Warnung bei Gefahren </vt:lpstr>
      <vt:lpstr>Weitere Warnmöglichkeiten</vt:lpstr>
      <vt:lpstr> Sirenenwarnung noch zeitgemäß?</vt:lpstr>
      <vt:lpstr>  Realisierung notwendiger Verbesserungen der Warnsysteme in der Gemeinde Ruppichteroth</vt:lpstr>
      <vt:lpstr>Bedeutung der Sirenen für die Alarmierung der Freiwilligen Feuerwehr</vt:lpstr>
      <vt:lpstr>Bedeutung der Sirenen für die  Alarmierung der Freiwilligen Feuerwehr</vt:lpstr>
      <vt:lpstr>Ausleuchtung des Gemeindegebietes</vt:lpstr>
      <vt:lpstr>Standort Ortslage Scheid</vt:lpstr>
      <vt:lpstr>Standort Ortslage Kuchem / Rose</vt:lpstr>
      <vt:lpstr>Standort Harth</vt:lpstr>
      <vt:lpstr>Standort Schreckenberg</vt:lpstr>
      <vt:lpstr>Standort Oberlückerath</vt:lpstr>
      <vt:lpstr>Standort Hatterscheid / Bechlingen</vt:lpstr>
      <vt:lpstr>Standort Bröleck</vt:lpstr>
      <vt:lpstr>Standort Retscheroth / Hambuchen</vt:lpstr>
      <vt:lpstr>Standort Litterscheid</vt:lpstr>
      <vt:lpstr>Standort Oeleroth</vt:lpstr>
      <vt:lpstr>Standort Thilhove / Broscheid</vt:lpstr>
      <vt:lpstr>Standort Bölkum</vt:lpstr>
      <vt:lpstr>Standort Kämerscheid / Kesselscheid</vt:lpstr>
      <vt:lpstr>Standort Büchel</vt:lpstr>
      <vt:lpstr>Standort Kammerich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 Ruppichteroth Eigenbetriebe Ruppichteroth</dc:title>
  <dc:creator>Franz Lohre</dc:creator>
  <cp:lastModifiedBy>Gauchel, Peter</cp:lastModifiedBy>
  <cp:revision>77</cp:revision>
  <dcterms:created xsi:type="dcterms:W3CDTF">2018-08-25T14:16:48Z</dcterms:created>
  <dcterms:modified xsi:type="dcterms:W3CDTF">2022-06-20T09:41:37Z</dcterms:modified>
</cp:coreProperties>
</file>